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>
        <p:scale>
          <a:sx n="90" d="100"/>
          <a:sy n="90" d="100"/>
        </p:scale>
        <p:origin x="1742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♪☺~ⓘⓜ小貓™~♥ ♫= ^ w ^ =" userId="f33b6dfdac835533" providerId="LiveId" clId="{419055FF-7996-4966-BAE3-BE802FCC8883}"/>
    <pc:docChg chg="delSld">
      <pc:chgData name="♪☺~ⓘⓜ小貓™~♥ ♫= ^ w ^ =" userId="f33b6dfdac835533" providerId="LiveId" clId="{419055FF-7996-4966-BAE3-BE802FCC8883}" dt="2023-11-13T06:04:50.508" v="1" actId="2696"/>
      <pc:docMkLst>
        <pc:docMk/>
      </pc:docMkLst>
      <pc:sldChg chg="del">
        <pc:chgData name="♪☺~ⓘⓜ小貓™~♥ ♫= ^ w ^ =" userId="f33b6dfdac835533" providerId="LiveId" clId="{419055FF-7996-4966-BAE3-BE802FCC8883}" dt="2023-11-13T06:04:48" v="0" actId="2696"/>
        <pc:sldMkLst>
          <pc:docMk/>
          <pc:sldMk cId="3494641451" sldId="257"/>
        </pc:sldMkLst>
      </pc:sldChg>
      <pc:sldChg chg="del">
        <pc:chgData name="♪☺~ⓘⓜ小貓™~♥ ♫= ^ w ^ =" userId="f33b6dfdac835533" providerId="LiveId" clId="{419055FF-7996-4966-BAE3-BE802FCC8883}" dt="2023-11-13T06:04:50.508" v="1" actId="2696"/>
        <pc:sldMkLst>
          <pc:docMk/>
          <pc:sldMk cId="182382213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82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56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94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92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30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12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33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41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062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24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52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733E-C189-4638-8DDC-61302967BC4B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19E3-E7FC-4877-B40A-C1A10AD99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87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1">
            <a:extLst>
              <a:ext uri="{FF2B5EF4-FFF2-40B4-BE49-F238E27FC236}">
                <a16:creationId xmlns:a16="http://schemas.microsoft.com/office/drawing/2014/main" id="{6AB97670-342B-4583-A79D-24F65C813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714" y="271641"/>
            <a:ext cx="39805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231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ctr" defTabSz="914400"/>
            <a:r>
              <a:rPr lang="zh-TW" altLang="en-US" sz="1600" b="1" u="sng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生技製藥經營管理科</a:t>
            </a:r>
            <a:r>
              <a:rPr lang="en-US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zh-TW" sz="1600" b="1" u="sng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校外專業實習流程圖</a:t>
            </a:r>
            <a:endParaRPr lang="zh-TW" altLang="zh-TW" sz="1600" dirty="0"/>
          </a:p>
        </p:txBody>
      </p:sp>
      <p:sp>
        <p:nvSpPr>
          <p:cNvPr id="27" name="矩形 14">
            <a:extLst>
              <a:ext uri="{FF2B5EF4-FFF2-40B4-BE49-F238E27FC236}">
                <a16:creationId xmlns:a16="http://schemas.microsoft.com/office/drawing/2014/main" id="{C41AEF3E-8AD7-4452-A14A-3588ADB08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3" y="8740461"/>
            <a:ext cx="1620754" cy="4187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回校座談會</a:t>
            </a:r>
            <a:r>
              <a:rPr lang="en-US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口頭報告</a:t>
            </a:r>
            <a:r>
              <a:rPr lang="en-US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660B6B39-6BBF-4CD4-AD9D-F2AE6491FEA9}"/>
              </a:ext>
            </a:extLst>
          </p:cNvPr>
          <p:cNvCxnSpPr>
            <a:cxnSpLocks noChangeShapeType="1"/>
            <a:stCxn id="17" idx="2"/>
            <a:endCxn id="90" idx="0"/>
          </p:cNvCxnSpPr>
          <p:nvPr/>
        </p:nvCxnSpPr>
        <p:spPr bwMode="auto">
          <a:xfrm>
            <a:off x="1461252" y="3851505"/>
            <a:ext cx="1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" name="矩形 23">
            <a:extLst>
              <a:ext uri="{FF2B5EF4-FFF2-40B4-BE49-F238E27FC236}">
                <a16:creationId xmlns:a16="http://schemas.microsoft.com/office/drawing/2014/main" id="{75695D42-34C7-4BDF-90BC-F4FC290C5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0347" y="6792210"/>
            <a:ext cx="1483607" cy="439613"/>
          </a:xfrm>
          <a:prstGeom prst="flowChartDocumen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申請更換實習機構</a:t>
            </a:r>
            <a:endParaRPr lang="zh-TW" altLang="en-US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6893FAB6-02D8-4F21-A85A-BE2C9B1C6B33}"/>
              </a:ext>
            </a:extLst>
          </p:cNvPr>
          <p:cNvCxnSpPr>
            <a:cxnSpLocks noChangeShapeType="1"/>
            <a:stCxn id="21" idx="2"/>
            <a:endCxn id="46" idx="0"/>
          </p:cNvCxnSpPr>
          <p:nvPr/>
        </p:nvCxnSpPr>
        <p:spPr bwMode="auto">
          <a:xfrm>
            <a:off x="4635889" y="1871592"/>
            <a:ext cx="0" cy="1120666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" name="矩形 11">
            <a:extLst>
              <a:ext uri="{FF2B5EF4-FFF2-40B4-BE49-F238E27FC236}">
                <a16:creationId xmlns:a16="http://schemas.microsoft.com/office/drawing/2014/main" id="{B02C486A-3D8E-411C-A223-7C2C0394B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660" y="7735480"/>
            <a:ext cx="1642463" cy="481550"/>
          </a:xfrm>
          <a:prstGeom prst="flowChartDecis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生技科實習會議審查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53C676B9-3B1A-4D7B-8D30-6E527E96566E}"/>
              </a:ext>
            </a:extLst>
          </p:cNvPr>
          <p:cNvCxnSpPr>
            <a:cxnSpLocks noChangeShapeType="1"/>
            <a:stCxn id="8" idx="1"/>
            <a:endCxn id="26" idx="0"/>
          </p:cNvCxnSpPr>
          <p:nvPr/>
        </p:nvCxnSpPr>
        <p:spPr bwMode="auto">
          <a:xfrm>
            <a:off x="3814658" y="7976257"/>
            <a:ext cx="3502" cy="439613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456E95A-3D15-489B-AAAC-17295F93C0B0}"/>
              </a:ext>
            </a:extLst>
          </p:cNvPr>
          <p:cNvCxnSpPr>
            <a:cxnSpLocks noChangeShapeType="1"/>
            <a:stCxn id="8" idx="3"/>
            <a:endCxn id="29" idx="0"/>
          </p:cNvCxnSpPr>
          <p:nvPr/>
        </p:nvCxnSpPr>
        <p:spPr bwMode="auto">
          <a:xfrm>
            <a:off x="5457123" y="7976257"/>
            <a:ext cx="11641" cy="439613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" name="矩形 1">
            <a:extLst>
              <a:ext uri="{FF2B5EF4-FFF2-40B4-BE49-F238E27FC236}">
                <a16:creationId xmlns:a16="http://schemas.microsoft.com/office/drawing/2014/main" id="{18B9C169-266F-4126-A8B7-26762EAB1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929" y="9569540"/>
            <a:ext cx="1642462" cy="2480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開始更換機構</a:t>
            </a:r>
            <a:endParaRPr lang="zh-TW" altLang="en-US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5" name="矩形 19">
            <a:extLst>
              <a:ext uri="{FF2B5EF4-FFF2-40B4-BE49-F238E27FC236}">
                <a16:creationId xmlns:a16="http://schemas.microsoft.com/office/drawing/2014/main" id="{7381C941-52B4-4B35-B1DB-46AE1A862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479" y="6745790"/>
            <a:ext cx="2227547" cy="4187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實習生至實習機構報到，</a:t>
            </a: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開始實習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29D6464C-059F-4DD1-94EA-FE52EAB965BB}"/>
              </a:ext>
            </a:extLst>
          </p:cNvPr>
          <p:cNvCxnSpPr>
            <a:cxnSpLocks noChangeShapeType="1"/>
            <a:stCxn id="27" idx="2"/>
            <a:endCxn id="20" idx="0"/>
          </p:cNvCxnSpPr>
          <p:nvPr/>
        </p:nvCxnSpPr>
        <p:spPr bwMode="auto">
          <a:xfrm>
            <a:off x="1461250" y="9159235"/>
            <a:ext cx="0" cy="223223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矩形 30">
            <a:extLst>
              <a:ext uri="{FF2B5EF4-FFF2-40B4-BE49-F238E27FC236}">
                <a16:creationId xmlns:a16="http://schemas.microsoft.com/office/drawing/2014/main" id="{4CCC27E3-7792-4A9D-9162-C9EED694F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29" y="3351791"/>
            <a:ext cx="1913642" cy="4997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實習生依校外實習要點，媒合</a:t>
            </a: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校外專業實習機構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，安排面試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0" name="矩形 33">
            <a:extLst>
              <a:ext uri="{FF2B5EF4-FFF2-40B4-BE49-F238E27FC236}">
                <a16:creationId xmlns:a16="http://schemas.microsoft.com/office/drawing/2014/main" id="{D8E116AB-583F-411E-AA63-1B0A9859A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906" y="9382456"/>
            <a:ext cx="1366688" cy="614616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當年度六月十五日完成實習</a:t>
            </a: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報告</a:t>
            </a:r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繳交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1" name="矩形 29">
            <a:extLst>
              <a:ext uri="{FF2B5EF4-FFF2-40B4-BE49-F238E27FC236}">
                <a16:creationId xmlns:a16="http://schemas.microsoft.com/office/drawing/2014/main" id="{16BD0763-DABF-4991-86AA-1BB82515C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773" y="1324509"/>
            <a:ext cx="1340232" cy="547085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學生提出實習轉換</a:t>
            </a:r>
            <a:endParaRPr lang="en-US" altLang="zh-TW" sz="1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endParaRPr lang="en-US" altLang="zh-TW" sz="1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企業提出實習終止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0B0068B8-CE84-4C36-8B31-3D7F4DEDA740}"/>
              </a:ext>
            </a:extLst>
          </p:cNvPr>
          <p:cNvCxnSpPr>
            <a:cxnSpLocks noChangeShapeType="1"/>
            <a:stCxn id="70" idx="2"/>
            <a:endCxn id="39" idx="0"/>
          </p:cNvCxnSpPr>
          <p:nvPr/>
        </p:nvCxnSpPr>
        <p:spPr bwMode="auto">
          <a:xfrm flipH="1">
            <a:off x="1461252" y="5845955"/>
            <a:ext cx="1" cy="25134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3" name="矩形 7">
            <a:extLst>
              <a:ext uri="{FF2B5EF4-FFF2-40B4-BE49-F238E27FC236}">
                <a16:creationId xmlns:a16="http://schemas.microsoft.com/office/drawing/2014/main" id="{987413C0-EC5E-4FAE-A336-87894EA26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929" y="9026756"/>
            <a:ext cx="1642462" cy="2480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前階段時數予與認列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CC7D4029-1B21-40EF-AE44-1409B0A45909}"/>
              </a:ext>
            </a:extLst>
          </p:cNvPr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4622151" y="7202758"/>
            <a:ext cx="13741" cy="53272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6" name="矩形 26">
            <a:extLst>
              <a:ext uri="{FF2B5EF4-FFF2-40B4-BE49-F238E27FC236}">
                <a16:creationId xmlns:a16="http://schemas.microsoft.com/office/drawing/2014/main" id="{DD1A6AD1-3BB6-470D-B192-8F024F1BF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160" y="8415868"/>
            <a:ext cx="720000" cy="3161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通過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9" name="矩形 27">
            <a:extLst>
              <a:ext uri="{FF2B5EF4-FFF2-40B4-BE49-F238E27FC236}">
                <a16:creationId xmlns:a16="http://schemas.microsoft.com/office/drawing/2014/main" id="{599229DE-DED5-476C-9EF5-720BB0099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762" y="8415870"/>
            <a:ext cx="720000" cy="311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不通過</a:t>
            </a:r>
            <a:endParaRPr lang="zh-TW" altLang="zh-TW" sz="100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E3CA05C4-CFA2-4ADE-AFCA-94E6815D210B}"/>
              </a:ext>
            </a:extLst>
          </p:cNvPr>
          <p:cNvCxnSpPr>
            <a:cxnSpLocks noChangeShapeType="1"/>
            <a:stCxn id="26" idx="2"/>
          </p:cNvCxnSpPr>
          <p:nvPr/>
        </p:nvCxnSpPr>
        <p:spPr bwMode="auto">
          <a:xfrm>
            <a:off x="3818160" y="8732038"/>
            <a:ext cx="0" cy="294718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0" name="矩形 22">
            <a:extLst>
              <a:ext uri="{FF2B5EF4-FFF2-40B4-BE49-F238E27FC236}">
                <a16:creationId xmlns:a16="http://schemas.microsoft.com/office/drawing/2014/main" id="{DACC21DB-14B0-49D4-901C-9AC941E05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66" y="4074730"/>
            <a:ext cx="1790973" cy="5023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依面試結果分發實習機構，</a:t>
            </a:r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繳交家長同意書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04" name="直線接點 103">
            <a:extLst>
              <a:ext uri="{FF2B5EF4-FFF2-40B4-BE49-F238E27FC236}">
                <a16:creationId xmlns:a16="http://schemas.microsoft.com/office/drawing/2014/main" id="{90574990-0B07-4EFB-A0B1-64AEA9B0B376}"/>
              </a:ext>
            </a:extLst>
          </p:cNvPr>
          <p:cNvCxnSpPr>
            <a:cxnSpLocks noChangeShapeType="1"/>
            <a:stCxn id="23" idx="2"/>
            <a:endCxn id="14" idx="0"/>
          </p:cNvCxnSpPr>
          <p:nvPr/>
        </p:nvCxnSpPr>
        <p:spPr bwMode="auto">
          <a:xfrm>
            <a:off x="3818160" y="9274822"/>
            <a:ext cx="0" cy="294718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12" name="接點: 肘形 111">
            <a:extLst>
              <a:ext uri="{FF2B5EF4-FFF2-40B4-BE49-F238E27FC236}">
                <a16:creationId xmlns:a16="http://schemas.microsoft.com/office/drawing/2014/main" id="{C0BEDF27-DC13-4A15-A3C6-14882D584FBE}"/>
              </a:ext>
            </a:extLst>
          </p:cNvPr>
          <p:cNvCxnSpPr>
            <a:cxnSpLocks/>
            <a:stCxn id="29" idx="3"/>
            <a:endCxn id="291" idx="2"/>
          </p:cNvCxnSpPr>
          <p:nvPr/>
        </p:nvCxnSpPr>
        <p:spPr>
          <a:xfrm flipV="1">
            <a:off x="5828764" y="7216526"/>
            <a:ext cx="384517" cy="135518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5AF3B0CD-1E3C-4340-A0D7-C09D754F3E74}"/>
              </a:ext>
            </a:extLst>
          </p:cNvPr>
          <p:cNvCxnSpPr>
            <a:cxnSpLocks noChangeShapeType="1"/>
            <a:stCxn id="69" idx="2"/>
            <a:endCxn id="80" idx="0"/>
          </p:cNvCxnSpPr>
          <p:nvPr/>
        </p:nvCxnSpPr>
        <p:spPr bwMode="auto">
          <a:xfrm>
            <a:off x="1463243" y="2623418"/>
            <a:ext cx="0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接點: 肘形 58">
            <a:extLst>
              <a:ext uri="{FF2B5EF4-FFF2-40B4-BE49-F238E27FC236}">
                <a16:creationId xmlns:a16="http://schemas.microsoft.com/office/drawing/2014/main" id="{3F39C37D-BC05-43DB-B81E-D67CBC4CD433}"/>
              </a:ext>
            </a:extLst>
          </p:cNvPr>
          <p:cNvCxnSpPr>
            <a:cxnSpLocks/>
            <a:stCxn id="15" idx="3"/>
            <a:endCxn id="21" idx="1"/>
          </p:cNvCxnSpPr>
          <p:nvPr/>
        </p:nvCxnSpPr>
        <p:spPr>
          <a:xfrm flipV="1">
            <a:off x="2575026" y="1598050"/>
            <a:ext cx="1390749" cy="5357126"/>
          </a:xfrm>
          <a:prstGeom prst="bentConnector3">
            <a:avLst>
              <a:gd name="adj1" fmla="val 17647"/>
            </a:avLst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矩形 30">
            <a:extLst>
              <a:ext uri="{FF2B5EF4-FFF2-40B4-BE49-F238E27FC236}">
                <a16:creationId xmlns:a16="http://schemas.microsoft.com/office/drawing/2014/main" id="{83CDCBDB-8660-40FC-B1AE-7EA1F0E88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90" y="5448804"/>
            <a:ext cx="1610725" cy="425266"/>
          </a:xfrm>
          <a:prstGeom prst="flowChartDocumen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與實習機構完成簽約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B3FD651E-D600-44EB-A4EC-E444884B9C9A}"/>
              </a:ext>
            </a:extLst>
          </p:cNvPr>
          <p:cNvCxnSpPr>
            <a:cxnSpLocks noChangeShapeType="1"/>
            <a:stCxn id="47" idx="2"/>
            <a:endCxn id="70" idx="0"/>
          </p:cNvCxnSpPr>
          <p:nvPr/>
        </p:nvCxnSpPr>
        <p:spPr bwMode="auto">
          <a:xfrm>
            <a:off x="1461251" y="5197462"/>
            <a:ext cx="0" cy="25134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97" name="矩形 30">
            <a:extLst>
              <a:ext uri="{FF2B5EF4-FFF2-40B4-BE49-F238E27FC236}">
                <a16:creationId xmlns:a16="http://schemas.microsoft.com/office/drawing/2014/main" id="{80A2E15E-077D-4132-A0B1-4213667AF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25" y="757753"/>
            <a:ext cx="2129650" cy="637576"/>
          </a:xfrm>
          <a:prstGeom prst="hexagon">
            <a:avLst>
              <a:gd name="adj" fmla="val 30764"/>
              <a:gd name="vf" fmla="val 11547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校外專業實習機構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通過校級實習委員會評估。</a:t>
            </a:r>
            <a:endParaRPr lang="en-US" altLang="zh-TW" sz="1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列出合格實習機構清單。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5CDF34B0-4AD7-45F1-856B-5B3BB225EBA0}"/>
              </a:ext>
            </a:extLst>
          </p:cNvPr>
          <p:cNvCxnSpPr>
            <a:cxnSpLocks noChangeShapeType="1"/>
            <a:stCxn id="39" idx="2"/>
            <a:endCxn id="15" idx="0"/>
          </p:cNvCxnSpPr>
          <p:nvPr/>
        </p:nvCxnSpPr>
        <p:spPr bwMode="auto">
          <a:xfrm>
            <a:off x="1461252" y="6522565"/>
            <a:ext cx="1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9" name="矩形 22">
            <a:extLst>
              <a:ext uri="{FF2B5EF4-FFF2-40B4-BE49-F238E27FC236}">
                <a16:creationId xmlns:a16="http://schemas.microsoft.com/office/drawing/2014/main" id="{94A4CF10-C239-4A25-BE3D-964C1CF11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15" y="6097297"/>
            <a:ext cx="1449870" cy="4252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實習生投保平安險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6" name="矩形 29">
            <a:extLst>
              <a:ext uri="{FF2B5EF4-FFF2-40B4-BE49-F238E27FC236}">
                <a16:creationId xmlns:a16="http://schemas.microsoft.com/office/drawing/2014/main" id="{9695C9CD-1561-4870-9E87-674D7E0A2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2978" y="2992260"/>
            <a:ext cx="2125822" cy="682703"/>
          </a:xfrm>
          <a:prstGeom prst="flowChartDecis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向學生與企業輔導老師了解</a:t>
            </a:r>
            <a:r>
              <a:rPr lang="en-US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&amp;</a:t>
            </a: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釐清異動原因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9FF16FA2-B716-4228-B9D8-087359E9494C}"/>
              </a:ext>
            </a:extLst>
          </p:cNvPr>
          <p:cNvCxnSpPr>
            <a:cxnSpLocks noChangeShapeType="1"/>
            <a:stCxn id="46" idx="1"/>
            <a:endCxn id="151" idx="0"/>
          </p:cNvCxnSpPr>
          <p:nvPr/>
        </p:nvCxnSpPr>
        <p:spPr bwMode="auto">
          <a:xfrm flipH="1">
            <a:off x="3567961" y="3333610"/>
            <a:ext cx="5019" cy="290380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42B571B2-7A2D-493F-BDFF-B25A619CD952}"/>
              </a:ext>
            </a:extLst>
          </p:cNvPr>
          <p:cNvCxnSpPr>
            <a:cxnSpLocks noChangeShapeType="1"/>
            <a:stCxn id="90" idx="2"/>
            <a:endCxn id="47" idx="0"/>
          </p:cNvCxnSpPr>
          <p:nvPr/>
        </p:nvCxnSpPr>
        <p:spPr bwMode="auto">
          <a:xfrm>
            <a:off x="1461251" y="4577086"/>
            <a:ext cx="0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矩形 30">
            <a:extLst>
              <a:ext uri="{FF2B5EF4-FFF2-40B4-BE49-F238E27FC236}">
                <a16:creationId xmlns:a16="http://schemas.microsoft.com/office/drawing/2014/main" id="{A5B797B1-F181-4FE3-8A24-0C2AA405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90" y="4800311"/>
            <a:ext cx="1610725" cy="425266"/>
          </a:xfrm>
          <a:prstGeom prst="flowChartDocumen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與實習機構簽訂個別實習生之個別實習計畫書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6" name="矩形 14">
            <a:extLst>
              <a:ext uri="{FF2B5EF4-FFF2-40B4-BE49-F238E27FC236}">
                <a16:creationId xmlns:a16="http://schemas.microsoft.com/office/drawing/2014/main" id="{AEA03AD7-2482-4FD2-AB6C-4468F19E5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18" y="7387789"/>
            <a:ext cx="1406464" cy="418772"/>
          </a:xfrm>
          <a:prstGeom prst="flowChartDocumen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實習訪視</a:t>
            </a:r>
            <a:endParaRPr lang="en-US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67" name="直線接點 66">
            <a:extLst>
              <a:ext uri="{FF2B5EF4-FFF2-40B4-BE49-F238E27FC236}">
                <a16:creationId xmlns:a16="http://schemas.microsoft.com/office/drawing/2014/main" id="{61DC7E5D-EEE1-4F83-B943-F9105D73775D}"/>
              </a:ext>
            </a:extLst>
          </p:cNvPr>
          <p:cNvCxnSpPr>
            <a:cxnSpLocks noChangeShapeType="1"/>
            <a:stCxn id="15" idx="2"/>
            <a:endCxn id="66" idx="0"/>
          </p:cNvCxnSpPr>
          <p:nvPr/>
        </p:nvCxnSpPr>
        <p:spPr bwMode="auto">
          <a:xfrm flipH="1">
            <a:off x="1461252" y="7164564"/>
            <a:ext cx="1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9" name="矩形 30">
            <a:extLst>
              <a:ext uri="{FF2B5EF4-FFF2-40B4-BE49-F238E27FC236}">
                <a16:creationId xmlns:a16="http://schemas.microsoft.com/office/drawing/2014/main" id="{0F8C801A-F333-48E9-8CA3-CA60B7C92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54" y="2341497"/>
            <a:ext cx="1621981" cy="2819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召開實習委員會議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F96C59A2-01F9-4EF3-BBDB-8990E5E547AC}"/>
              </a:ext>
            </a:extLst>
          </p:cNvPr>
          <p:cNvCxnSpPr>
            <a:cxnSpLocks noChangeShapeType="1"/>
            <a:stCxn id="62" idx="2"/>
            <a:endCxn id="69" idx="0"/>
          </p:cNvCxnSpPr>
          <p:nvPr/>
        </p:nvCxnSpPr>
        <p:spPr bwMode="auto">
          <a:xfrm>
            <a:off x="1461251" y="2118270"/>
            <a:ext cx="1992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6" name="矩形 6">
            <a:extLst>
              <a:ext uri="{FF2B5EF4-FFF2-40B4-BE49-F238E27FC236}">
                <a16:creationId xmlns:a16="http://schemas.microsoft.com/office/drawing/2014/main" id="{9276B500-52B9-4ACF-83B3-8EB550001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23" y="8029788"/>
            <a:ext cx="1488854" cy="487446"/>
          </a:xfrm>
          <a:prstGeom prst="flowChartDocumen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實習業者評分表</a:t>
            </a:r>
            <a:endParaRPr lang="en-US" altLang="zh-TW" sz="1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＆</a:t>
            </a:r>
            <a:r>
              <a:rPr lang="zh-TW" altLang="zh-TW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實習生滿意度調查表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87" name="直線接點 86">
            <a:extLst>
              <a:ext uri="{FF2B5EF4-FFF2-40B4-BE49-F238E27FC236}">
                <a16:creationId xmlns:a16="http://schemas.microsoft.com/office/drawing/2014/main" id="{DDDF9EE0-DBC3-4BC7-975C-942735DDA82C}"/>
              </a:ext>
            </a:extLst>
          </p:cNvPr>
          <p:cNvCxnSpPr>
            <a:cxnSpLocks noChangeShapeType="1"/>
            <a:stCxn id="66" idx="2"/>
            <a:endCxn id="86" idx="0"/>
          </p:cNvCxnSpPr>
          <p:nvPr/>
        </p:nvCxnSpPr>
        <p:spPr bwMode="auto">
          <a:xfrm>
            <a:off x="1461250" y="7778876"/>
            <a:ext cx="0" cy="25091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93" name="直線接點 92">
            <a:extLst>
              <a:ext uri="{FF2B5EF4-FFF2-40B4-BE49-F238E27FC236}">
                <a16:creationId xmlns:a16="http://schemas.microsoft.com/office/drawing/2014/main" id="{B66E717C-3928-4907-A3CF-D69CE09BA897}"/>
              </a:ext>
            </a:extLst>
          </p:cNvPr>
          <p:cNvCxnSpPr>
            <a:cxnSpLocks noChangeShapeType="1"/>
            <a:stCxn id="86" idx="2"/>
            <a:endCxn id="27" idx="0"/>
          </p:cNvCxnSpPr>
          <p:nvPr/>
        </p:nvCxnSpPr>
        <p:spPr bwMode="auto">
          <a:xfrm>
            <a:off x="1461250" y="8485010"/>
            <a:ext cx="0" cy="255453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6" name="接點: 肘形 135">
            <a:extLst>
              <a:ext uri="{FF2B5EF4-FFF2-40B4-BE49-F238E27FC236}">
                <a16:creationId xmlns:a16="http://schemas.microsoft.com/office/drawing/2014/main" id="{D7851C3F-A368-4B63-A663-5D78E1219BEC}"/>
              </a:ext>
            </a:extLst>
          </p:cNvPr>
          <p:cNvCxnSpPr>
            <a:cxnSpLocks/>
            <a:stCxn id="14" idx="1"/>
          </p:cNvCxnSpPr>
          <p:nvPr/>
        </p:nvCxnSpPr>
        <p:spPr>
          <a:xfrm rot="10800000">
            <a:off x="2545275" y="7164565"/>
            <a:ext cx="451657" cy="2529011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1" name="矩形 26">
            <a:extLst>
              <a:ext uri="{FF2B5EF4-FFF2-40B4-BE49-F238E27FC236}">
                <a16:creationId xmlns:a16="http://schemas.microsoft.com/office/drawing/2014/main" id="{E55FE384-BC3D-4AAF-A409-A907CB275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028" y="3623990"/>
            <a:ext cx="971862" cy="3161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學生個人因素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52" name="矩形 26">
            <a:extLst>
              <a:ext uri="{FF2B5EF4-FFF2-40B4-BE49-F238E27FC236}">
                <a16:creationId xmlns:a16="http://schemas.microsoft.com/office/drawing/2014/main" id="{72AB7746-155E-4328-BE06-957361417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7888" y="3627934"/>
            <a:ext cx="971862" cy="3161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實習企業因素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7A87F572-4D9B-4C98-847D-3AE54692A3B9}"/>
              </a:ext>
            </a:extLst>
          </p:cNvPr>
          <p:cNvCxnSpPr>
            <a:cxnSpLocks noChangeShapeType="1"/>
            <a:stCxn id="46" idx="3"/>
            <a:endCxn id="152" idx="0"/>
          </p:cNvCxnSpPr>
          <p:nvPr/>
        </p:nvCxnSpPr>
        <p:spPr bwMode="auto">
          <a:xfrm>
            <a:off x="5698802" y="3333610"/>
            <a:ext cx="5019" cy="294324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64" name="矩形 23">
            <a:extLst>
              <a:ext uri="{FF2B5EF4-FFF2-40B4-BE49-F238E27FC236}">
                <a16:creationId xmlns:a16="http://schemas.microsoft.com/office/drawing/2014/main" id="{E41A78F8-1CAE-4827-92FD-2A4C59C4A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958" y="4114797"/>
            <a:ext cx="971862" cy="433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進行輔導，</a:t>
            </a:r>
            <a:endParaRPr lang="en-US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協商改善方案</a:t>
            </a:r>
          </a:p>
        </p:txBody>
      </p:sp>
      <p:sp>
        <p:nvSpPr>
          <p:cNvPr id="165" name="矩形 29">
            <a:extLst>
              <a:ext uri="{FF2B5EF4-FFF2-40B4-BE49-F238E27FC236}">
                <a16:creationId xmlns:a16="http://schemas.microsoft.com/office/drawing/2014/main" id="{E0E67F3A-6FCF-4A39-978E-4CD0F748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0347" y="4769532"/>
            <a:ext cx="1511089" cy="391405"/>
          </a:xfrm>
          <a:prstGeom prst="flowChartDecis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因素是否改善？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76" name="接點: 肘形 175">
            <a:extLst>
              <a:ext uri="{FF2B5EF4-FFF2-40B4-BE49-F238E27FC236}">
                <a16:creationId xmlns:a16="http://schemas.microsoft.com/office/drawing/2014/main" id="{21036EB2-7F3B-49B8-8C37-F0C8BBF70C11}"/>
              </a:ext>
            </a:extLst>
          </p:cNvPr>
          <p:cNvCxnSpPr>
            <a:cxnSpLocks/>
            <a:stCxn id="151" idx="2"/>
            <a:endCxn id="164" idx="1"/>
          </p:cNvCxnSpPr>
          <p:nvPr/>
        </p:nvCxnSpPr>
        <p:spPr>
          <a:xfrm rot="16200000" flipH="1">
            <a:off x="3663367" y="3844753"/>
            <a:ext cx="391182" cy="581999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接點: 肘形 176">
            <a:extLst>
              <a:ext uri="{FF2B5EF4-FFF2-40B4-BE49-F238E27FC236}">
                <a16:creationId xmlns:a16="http://schemas.microsoft.com/office/drawing/2014/main" id="{41E977C3-4322-48F3-A5BD-31FAFE5FD74A}"/>
              </a:ext>
            </a:extLst>
          </p:cNvPr>
          <p:cNvCxnSpPr>
            <a:cxnSpLocks/>
            <a:stCxn id="152" idx="2"/>
            <a:endCxn id="164" idx="3"/>
          </p:cNvCxnSpPr>
          <p:nvPr/>
        </p:nvCxnSpPr>
        <p:spPr>
          <a:xfrm rot="5400000">
            <a:off x="5219201" y="3846726"/>
            <a:ext cx="387238" cy="581999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直線接點 194">
            <a:extLst>
              <a:ext uri="{FF2B5EF4-FFF2-40B4-BE49-F238E27FC236}">
                <a16:creationId xmlns:a16="http://schemas.microsoft.com/office/drawing/2014/main" id="{4401C483-BB11-427C-ACE5-FE66437A1DC6}"/>
              </a:ext>
            </a:extLst>
          </p:cNvPr>
          <p:cNvCxnSpPr>
            <a:cxnSpLocks noChangeShapeType="1"/>
            <a:stCxn id="164" idx="2"/>
            <a:endCxn id="165" idx="0"/>
          </p:cNvCxnSpPr>
          <p:nvPr/>
        </p:nvCxnSpPr>
        <p:spPr bwMode="auto">
          <a:xfrm>
            <a:off x="4635891" y="4547888"/>
            <a:ext cx="1" cy="22164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3" name="直線接點 202">
            <a:extLst>
              <a:ext uri="{FF2B5EF4-FFF2-40B4-BE49-F238E27FC236}">
                <a16:creationId xmlns:a16="http://schemas.microsoft.com/office/drawing/2014/main" id="{DEC183DB-4A48-4BF5-B142-EC9F5AC15D58}"/>
              </a:ext>
            </a:extLst>
          </p:cNvPr>
          <p:cNvCxnSpPr>
            <a:cxnSpLocks noChangeShapeType="1"/>
            <a:stCxn id="165" idx="1"/>
            <a:endCxn id="210" idx="0"/>
          </p:cNvCxnSpPr>
          <p:nvPr/>
        </p:nvCxnSpPr>
        <p:spPr bwMode="auto">
          <a:xfrm>
            <a:off x="3880345" y="4965233"/>
            <a:ext cx="0" cy="29555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0" name="流程圖: 接點 209">
            <a:extLst>
              <a:ext uri="{FF2B5EF4-FFF2-40B4-BE49-F238E27FC236}">
                <a16:creationId xmlns:a16="http://schemas.microsoft.com/office/drawing/2014/main" id="{A832DB3E-71F3-4A5F-9E98-2F376FA9ED21}"/>
              </a:ext>
            </a:extLst>
          </p:cNvPr>
          <p:cNvSpPr/>
          <p:nvPr/>
        </p:nvSpPr>
        <p:spPr>
          <a:xfrm>
            <a:off x="3756423" y="5260785"/>
            <a:ext cx="247844" cy="251136"/>
          </a:xfrm>
          <a:prstGeom prst="flowChartConnector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</a:p>
        </p:txBody>
      </p:sp>
      <p:sp>
        <p:nvSpPr>
          <p:cNvPr id="216" name="矩形 23">
            <a:extLst>
              <a:ext uri="{FF2B5EF4-FFF2-40B4-BE49-F238E27FC236}">
                <a16:creationId xmlns:a16="http://schemas.microsoft.com/office/drawing/2014/main" id="{0D1AA0EF-87CB-4125-9CF3-7F0E3B1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6523" y="5734472"/>
            <a:ext cx="971862" cy="433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續留原實習機構，完成實習</a:t>
            </a:r>
          </a:p>
        </p:txBody>
      </p:sp>
      <p:cxnSp>
        <p:nvCxnSpPr>
          <p:cNvPr id="217" name="直線接點 216">
            <a:extLst>
              <a:ext uri="{FF2B5EF4-FFF2-40B4-BE49-F238E27FC236}">
                <a16:creationId xmlns:a16="http://schemas.microsoft.com/office/drawing/2014/main" id="{60D5FEDE-8283-4C64-B2E8-44E79143CD51}"/>
              </a:ext>
            </a:extLst>
          </p:cNvPr>
          <p:cNvCxnSpPr>
            <a:cxnSpLocks noChangeShapeType="1"/>
            <a:stCxn id="210" idx="4"/>
            <a:endCxn id="216" idx="0"/>
          </p:cNvCxnSpPr>
          <p:nvPr/>
        </p:nvCxnSpPr>
        <p:spPr bwMode="auto">
          <a:xfrm>
            <a:off x="3880347" y="5511923"/>
            <a:ext cx="2109" cy="222549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5" name="直線接點 224">
            <a:extLst>
              <a:ext uri="{FF2B5EF4-FFF2-40B4-BE49-F238E27FC236}">
                <a16:creationId xmlns:a16="http://schemas.microsoft.com/office/drawing/2014/main" id="{23AB2F84-4C9D-4953-B043-20D1DD9F2198}"/>
              </a:ext>
            </a:extLst>
          </p:cNvPr>
          <p:cNvCxnSpPr>
            <a:cxnSpLocks noChangeShapeType="1"/>
            <a:stCxn id="165" idx="3"/>
            <a:endCxn id="226" idx="0"/>
          </p:cNvCxnSpPr>
          <p:nvPr/>
        </p:nvCxnSpPr>
        <p:spPr bwMode="auto">
          <a:xfrm>
            <a:off x="5391434" y="4965233"/>
            <a:ext cx="0" cy="296752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6" name="流程圖: 接點 225">
            <a:extLst>
              <a:ext uri="{FF2B5EF4-FFF2-40B4-BE49-F238E27FC236}">
                <a16:creationId xmlns:a16="http://schemas.microsoft.com/office/drawing/2014/main" id="{3CFC541D-83AE-4D9E-86F1-81763CC92F1E}"/>
              </a:ext>
            </a:extLst>
          </p:cNvPr>
          <p:cNvSpPr/>
          <p:nvPr/>
        </p:nvSpPr>
        <p:spPr>
          <a:xfrm>
            <a:off x="5267512" y="5261985"/>
            <a:ext cx="247844" cy="251136"/>
          </a:xfrm>
          <a:prstGeom prst="flowChartConnector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否</a:t>
            </a:r>
          </a:p>
        </p:txBody>
      </p:sp>
      <p:cxnSp>
        <p:nvCxnSpPr>
          <p:cNvPr id="284" name="接點: 肘形 283">
            <a:extLst>
              <a:ext uri="{FF2B5EF4-FFF2-40B4-BE49-F238E27FC236}">
                <a16:creationId xmlns:a16="http://schemas.microsoft.com/office/drawing/2014/main" id="{244AB2FE-9351-49FA-BF7D-ACC76F123077}"/>
              </a:ext>
            </a:extLst>
          </p:cNvPr>
          <p:cNvCxnSpPr>
            <a:cxnSpLocks/>
            <a:stCxn id="226" idx="4"/>
            <a:endCxn id="6" idx="0"/>
          </p:cNvCxnSpPr>
          <p:nvPr/>
        </p:nvCxnSpPr>
        <p:spPr>
          <a:xfrm rot="5400000">
            <a:off x="4367251" y="5768024"/>
            <a:ext cx="1279087" cy="769285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1" name="矩形 33">
            <a:extLst>
              <a:ext uri="{FF2B5EF4-FFF2-40B4-BE49-F238E27FC236}">
                <a16:creationId xmlns:a16="http://schemas.microsoft.com/office/drawing/2014/main" id="{CFC3263D-6116-496D-8DD4-6C96AE186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7350" y="6719527"/>
            <a:ext cx="971861" cy="497001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終止實習</a:t>
            </a:r>
            <a:endParaRPr lang="en-US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37" name="接點: 肘形 136">
            <a:extLst>
              <a:ext uri="{FF2B5EF4-FFF2-40B4-BE49-F238E27FC236}">
                <a16:creationId xmlns:a16="http://schemas.microsoft.com/office/drawing/2014/main" id="{6A195C61-5F90-42BD-9A3D-2C87F21B747A}"/>
              </a:ext>
            </a:extLst>
          </p:cNvPr>
          <p:cNvCxnSpPr>
            <a:cxnSpLocks/>
            <a:stCxn id="226" idx="6"/>
            <a:endCxn id="291" idx="0"/>
          </p:cNvCxnSpPr>
          <p:nvPr/>
        </p:nvCxnSpPr>
        <p:spPr>
          <a:xfrm>
            <a:off x="5515358" y="5387553"/>
            <a:ext cx="697923" cy="133197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2" name="矩形 30">
            <a:extLst>
              <a:ext uri="{FF2B5EF4-FFF2-40B4-BE49-F238E27FC236}">
                <a16:creationId xmlns:a16="http://schemas.microsoft.com/office/drawing/2014/main" id="{9BAD09E7-E063-45E4-87F6-CCD34A9AE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62" y="1618556"/>
            <a:ext cx="1621981" cy="4997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發文詢問校外實習機構，本年度提供之實習名額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D512E5A0-46C7-4A12-B112-67B212039A47}"/>
              </a:ext>
            </a:extLst>
          </p:cNvPr>
          <p:cNvCxnSpPr>
            <a:cxnSpLocks noChangeShapeType="1"/>
            <a:endCxn id="62" idx="0"/>
          </p:cNvCxnSpPr>
          <p:nvPr/>
        </p:nvCxnSpPr>
        <p:spPr bwMode="auto">
          <a:xfrm>
            <a:off x="1461252" y="1395331"/>
            <a:ext cx="1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5EC9D1B6-8F6A-479B-B31D-CB4C7D2E430D}"/>
              </a:ext>
            </a:extLst>
          </p:cNvPr>
          <p:cNvCxnSpPr>
            <a:cxnSpLocks noChangeShapeType="1"/>
            <a:stCxn id="80" idx="2"/>
            <a:endCxn id="17" idx="0"/>
          </p:cNvCxnSpPr>
          <p:nvPr/>
        </p:nvCxnSpPr>
        <p:spPr bwMode="auto">
          <a:xfrm flipH="1">
            <a:off x="1461252" y="3128566"/>
            <a:ext cx="1993" cy="223227"/>
          </a:xfrm>
          <a:prstGeom prst="line">
            <a:avLst/>
          </a:prstGeom>
          <a:ln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0" name="矩形 30">
            <a:extLst>
              <a:ext uri="{FF2B5EF4-FFF2-40B4-BE49-F238E27FC236}">
                <a16:creationId xmlns:a16="http://schemas.microsoft.com/office/drawing/2014/main" id="{FFA0F5B8-8D31-490D-9AF0-4A9C6EB7D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54" y="2846645"/>
            <a:ext cx="1621981" cy="2819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實習說明會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989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群組 49">
            <a:extLst>
              <a:ext uri="{FF2B5EF4-FFF2-40B4-BE49-F238E27FC236}">
                <a16:creationId xmlns:a16="http://schemas.microsoft.com/office/drawing/2014/main" id="{BD87B4AA-5276-4FB4-9EB3-026A2D696D67}"/>
              </a:ext>
            </a:extLst>
          </p:cNvPr>
          <p:cNvGrpSpPr/>
          <p:nvPr/>
        </p:nvGrpSpPr>
        <p:grpSpPr>
          <a:xfrm>
            <a:off x="257224" y="570049"/>
            <a:ext cx="6411278" cy="6051465"/>
            <a:chOff x="358827" y="570049"/>
            <a:chExt cx="6411278" cy="6051465"/>
          </a:xfrm>
        </p:grpSpPr>
        <p:grpSp>
          <p:nvGrpSpPr>
            <p:cNvPr id="32" name="群組 31">
              <a:extLst>
                <a:ext uri="{FF2B5EF4-FFF2-40B4-BE49-F238E27FC236}">
                  <a16:creationId xmlns:a16="http://schemas.microsoft.com/office/drawing/2014/main" id="{FD199D46-972E-4D38-9295-F8385F42CE6B}"/>
                </a:ext>
              </a:extLst>
            </p:cNvPr>
            <p:cNvGrpSpPr/>
            <p:nvPr/>
          </p:nvGrpSpPr>
          <p:grpSpPr>
            <a:xfrm>
              <a:off x="358827" y="1191579"/>
              <a:ext cx="6411278" cy="5429935"/>
              <a:chOff x="316494" y="581979"/>
              <a:chExt cx="6411278" cy="5429935"/>
            </a:xfrm>
          </p:grpSpPr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D599B096-D84D-4E94-83C9-071E7E9236C5}"/>
                  </a:ext>
                </a:extLst>
              </p:cNvPr>
              <p:cNvSpPr/>
              <p:nvPr/>
            </p:nvSpPr>
            <p:spPr>
              <a:xfrm rot="5400000">
                <a:off x="19771" y="2206694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手繪多邊形: 圖案 33">
                <a:extLst>
                  <a:ext uri="{FF2B5EF4-FFF2-40B4-BE49-F238E27FC236}">
                    <a16:creationId xmlns:a16="http://schemas.microsoft.com/office/drawing/2014/main" id="{BC5B6443-ABD9-4892-884C-68E633EDAF40}"/>
                  </a:ext>
                </a:extLst>
              </p:cNvPr>
              <p:cNvSpPr/>
              <p:nvPr/>
            </p:nvSpPr>
            <p:spPr>
              <a:xfrm>
                <a:off x="316494" y="581979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校外實習企業提供本年度職缺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E568AB2F-7536-466A-8CA5-46CFDA13BFD5}"/>
                  </a:ext>
                </a:extLst>
              </p:cNvPr>
              <p:cNvSpPr/>
              <p:nvPr/>
            </p:nvSpPr>
            <p:spPr>
              <a:xfrm rot="5400000">
                <a:off x="19771" y="3520481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965506"/>
                  <a:satOff val="-2488"/>
                  <a:lumOff val="-1681"/>
                  <a:alphaOff val="0"/>
                </a:schemeClr>
              </a:fillRef>
              <a:effectRef idx="1">
                <a:schemeClr val="accent5">
                  <a:hueOff val="-965506"/>
                  <a:satOff val="-2488"/>
                  <a:lumOff val="-1681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手繪多邊形: 圖案 35">
                <a:extLst>
                  <a:ext uri="{FF2B5EF4-FFF2-40B4-BE49-F238E27FC236}">
                    <a16:creationId xmlns:a16="http://schemas.microsoft.com/office/drawing/2014/main" id="{77627834-0D33-4D16-BB65-1A962C2288B9}"/>
                  </a:ext>
                </a:extLst>
              </p:cNvPr>
              <p:cNvSpPr/>
              <p:nvPr/>
            </p:nvSpPr>
            <p:spPr>
              <a:xfrm>
                <a:off x="316494" y="2289634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844818"/>
                  <a:satOff val="-2177"/>
                  <a:lumOff val="-1471"/>
                  <a:alphaOff val="0"/>
                </a:schemeClr>
              </a:fillRef>
              <a:effectRef idx="1">
                <a:schemeClr val="accent5">
                  <a:hueOff val="-844818"/>
                  <a:satOff val="-2177"/>
                  <a:lumOff val="-1471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召開</a:t>
                </a:r>
                <a:endParaRPr lang="en-US" altLang="zh-TW" sz="1600" kern="1200" baseline="0" dirty="0">
                  <a:solidFill>
                    <a:srgbClr val="000000"/>
                  </a:solidFill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實習委員會議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266D1B3E-B5C2-42BC-B887-DEE36E396F63}"/>
                  </a:ext>
                </a:extLst>
              </p:cNvPr>
              <p:cNvSpPr/>
              <p:nvPr/>
            </p:nvSpPr>
            <p:spPr>
              <a:xfrm>
                <a:off x="676663" y="4177374"/>
                <a:ext cx="2319955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1931012"/>
                  <a:satOff val="-4977"/>
                  <a:lumOff val="-3361"/>
                  <a:alphaOff val="0"/>
                </a:schemeClr>
              </a:fillRef>
              <a:effectRef idx="1">
                <a:schemeClr val="accent5">
                  <a:hueOff val="-1931012"/>
                  <a:satOff val="-4977"/>
                  <a:lumOff val="-3361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手繪多邊形: 圖案 37">
                <a:extLst>
                  <a:ext uri="{FF2B5EF4-FFF2-40B4-BE49-F238E27FC236}">
                    <a16:creationId xmlns:a16="http://schemas.microsoft.com/office/drawing/2014/main" id="{A2ED7C93-0FB1-42E6-888F-C292D035A929}"/>
                  </a:ext>
                </a:extLst>
              </p:cNvPr>
              <p:cNvSpPr/>
              <p:nvPr/>
            </p:nvSpPr>
            <p:spPr>
              <a:xfrm>
                <a:off x="316494" y="3997289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1689636"/>
                  <a:satOff val="-4355"/>
                  <a:lumOff val="-2941"/>
                  <a:alphaOff val="0"/>
                </a:schemeClr>
              </a:fillRef>
              <a:effectRef idx="1">
                <a:schemeClr val="accent5">
                  <a:hueOff val="-1689636"/>
                  <a:satOff val="-4355"/>
                  <a:lumOff val="-2941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舉辦</a:t>
                </a:r>
                <a:endParaRPr lang="en-US" altLang="zh-TW" sz="1600" kern="1200" baseline="0" dirty="0">
                  <a:solidFill>
                    <a:srgbClr val="000000"/>
                  </a:solidFill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實習說明會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AF8C0505-638C-4430-B858-48AA084C731E}"/>
                  </a:ext>
                </a:extLst>
              </p:cNvPr>
              <p:cNvSpPr/>
              <p:nvPr/>
            </p:nvSpPr>
            <p:spPr>
              <a:xfrm rot="16200000">
                <a:off x="2349551" y="3520481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2896518"/>
                  <a:satOff val="-7465"/>
                  <a:lumOff val="-5042"/>
                  <a:alphaOff val="0"/>
                </a:schemeClr>
              </a:fillRef>
              <a:effectRef idx="1">
                <a:schemeClr val="accent5">
                  <a:hueOff val="-2896518"/>
                  <a:satOff val="-7465"/>
                  <a:lumOff val="-5042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0" name="手繪多邊形: 圖案 39">
                <a:extLst>
                  <a:ext uri="{FF2B5EF4-FFF2-40B4-BE49-F238E27FC236}">
                    <a16:creationId xmlns:a16="http://schemas.microsoft.com/office/drawing/2014/main" id="{8A0D7805-920A-426B-8355-ACEB436632FE}"/>
                  </a:ext>
                </a:extLst>
              </p:cNvPr>
              <p:cNvSpPr/>
              <p:nvPr/>
            </p:nvSpPr>
            <p:spPr>
              <a:xfrm>
                <a:off x="2646275" y="3997289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2534453"/>
                  <a:satOff val="-6532"/>
                  <a:lumOff val="-4412"/>
                  <a:alphaOff val="0"/>
                </a:schemeClr>
              </a:fillRef>
              <a:effectRef idx="1">
                <a:schemeClr val="accent5">
                  <a:hueOff val="-2534453"/>
                  <a:satOff val="-6532"/>
                  <a:lumOff val="-4412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1600" dirty="0">
                    <a:latin typeface="Calibri" panose="020F0502020204030204" pitchFamily="34" charset="0"/>
                    <a:ea typeface="標楷體" panose="03000509000000000000" pitchFamily="65" charset="-120"/>
                  </a:rPr>
                  <a:t>媒合學生</a:t>
                </a:r>
                <a:r>
                  <a:rPr lang="en-US" altLang="zh-TW" sz="1600" dirty="0">
                    <a:latin typeface="Calibri" panose="020F0502020204030204" pitchFamily="34" charset="0"/>
                    <a:ea typeface="標楷體" panose="03000509000000000000" pitchFamily="65" charset="-120"/>
                  </a:rPr>
                  <a:t>&amp;</a:t>
                </a:r>
                <a:r>
                  <a:rPr lang="zh-TW" altLang="en-US" sz="1600" dirty="0">
                    <a:latin typeface="Calibri" panose="020F0502020204030204" pitchFamily="34" charset="0"/>
                    <a:ea typeface="標楷體" panose="03000509000000000000" pitchFamily="65" charset="-120"/>
                  </a:rPr>
                  <a:t>企業</a:t>
                </a:r>
                <a:endParaRPr lang="en-US" altLang="zh-TW" sz="160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1600" dirty="0">
                    <a:latin typeface="Calibri" panose="020F0502020204030204" pitchFamily="34" charset="0"/>
                    <a:ea typeface="標楷體" panose="03000509000000000000" pitchFamily="65" charset="-120"/>
                  </a:rPr>
                  <a:t>安排面試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0DCE191A-D0B6-474D-8F36-57966DF25E1F}"/>
                  </a:ext>
                </a:extLst>
              </p:cNvPr>
              <p:cNvSpPr/>
              <p:nvPr/>
            </p:nvSpPr>
            <p:spPr>
              <a:xfrm rot="16200000">
                <a:off x="2349551" y="2206694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3862025"/>
                  <a:satOff val="-9954"/>
                  <a:lumOff val="-6723"/>
                  <a:alphaOff val="0"/>
                </a:schemeClr>
              </a:fillRef>
              <a:effectRef idx="1">
                <a:schemeClr val="accent5">
                  <a:hueOff val="-3862025"/>
                  <a:satOff val="-9954"/>
                  <a:lumOff val="-6723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2" name="手繪多邊形: 圖案 41">
                <a:extLst>
                  <a:ext uri="{FF2B5EF4-FFF2-40B4-BE49-F238E27FC236}">
                    <a16:creationId xmlns:a16="http://schemas.microsoft.com/office/drawing/2014/main" id="{710B821F-A3E8-4E81-A3CC-534E4A45BDD0}"/>
                  </a:ext>
                </a:extLst>
              </p:cNvPr>
              <p:cNvSpPr/>
              <p:nvPr/>
            </p:nvSpPr>
            <p:spPr>
              <a:xfrm>
                <a:off x="2646275" y="2683503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3379271"/>
                  <a:satOff val="-8710"/>
                  <a:lumOff val="-5883"/>
                  <a:alphaOff val="0"/>
                </a:schemeClr>
              </a:fillRef>
              <a:effectRef idx="1">
                <a:schemeClr val="accent5">
                  <a:hueOff val="-3379271"/>
                  <a:satOff val="-8710"/>
                  <a:lumOff val="-5883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chemeClr val="tx1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依面試結果分發實習機構，</a:t>
                </a:r>
                <a:r>
                  <a:rPr kumimoji="0" lang="zh-TW" altLang="en-US" sz="1600" b="0" i="0" u="none" strike="noStrike" kern="1200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繳交家長同意書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7D12AEFF-283A-4A32-866B-7DA7E6332108}"/>
                  </a:ext>
                </a:extLst>
              </p:cNvPr>
              <p:cNvSpPr/>
              <p:nvPr/>
            </p:nvSpPr>
            <p:spPr>
              <a:xfrm>
                <a:off x="3006445" y="1549801"/>
                <a:ext cx="2319955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4827531"/>
                  <a:satOff val="-12442"/>
                  <a:lumOff val="-8404"/>
                  <a:alphaOff val="0"/>
                </a:schemeClr>
              </a:fillRef>
              <a:effectRef idx="1">
                <a:schemeClr val="accent5">
                  <a:hueOff val="-4827531"/>
                  <a:satOff val="-12442"/>
                  <a:lumOff val="-8404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手繪多邊形: 圖案 43">
                <a:extLst>
                  <a:ext uri="{FF2B5EF4-FFF2-40B4-BE49-F238E27FC236}">
                    <a16:creationId xmlns:a16="http://schemas.microsoft.com/office/drawing/2014/main" id="{1A764A0E-F6B5-487E-9DB9-3983EA00DD38}"/>
                  </a:ext>
                </a:extLst>
              </p:cNvPr>
              <p:cNvSpPr/>
              <p:nvPr/>
            </p:nvSpPr>
            <p:spPr>
              <a:xfrm>
                <a:off x="2646275" y="1369717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4224089"/>
                  <a:satOff val="-10887"/>
                  <a:lumOff val="-7353"/>
                  <a:alphaOff val="0"/>
                </a:schemeClr>
              </a:fillRef>
              <a:effectRef idx="1">
                <a:schemeClr val="accent5">
                  <a:hueOff val="-4224089"/>
                  <a:satOff val="-10887"/>
                  <a:lumOff val="-7353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1600" dirty="0">
                    <a:solidFill>
                      <a:schemeClr val="tx1"/>
                    </a:solidFill>
                    <a:latin typeface="Calibri" panose="020F0502020204030204" pitchFamily="34" charset="0"/>
                    <a:ea typeface="標楷體" panose="03000509000000000000" pitchFamily="65" charset="-120"/>
                  </a:rPr>
                  <a:t>實習機構制定實習生之個別實習計畫書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47C27DEC-D214-4CDA-90A9-20BFAD5C1FF1}"/>
                  </a:ext>
                </a:extLst>
              </p:cNvPr>
              <p:cNvSpPr/>
              <p:nvPr/>
            </p:nvSpPr>
            <p:spPr>
              <a:xfrm rot="5400000">
                <a:off x="4679333" y="2562296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5793037"/>
                  <a:satOff val="-14931"/>
                  <a:lumOff val="-10084"/>
                  <a:alphaOff val="0"/>
                </a:schemeClr>
              </a:fillRef>
              <a:effectRef idx="1">
                <a:schemeClr val="accent5">
                  <a:hueOff val="-5793037"/>
                  <a:satOff val="-14931"/>
                  <a:lumOff val="-10084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6" name="手繪多邊形: 圖案 45">
                <a:extLst>
                  <a:ext uri="{FF2B5EF4-FFF2-40B4-BE49-F238E27FC236}">
                    <a16:creationId xmlns:a16="http://schemas.microsoft.com/office/drawing/2014/main" id="{A17DB341-DFB4-4483-9BE3-A5ACC113D9F0}"/>
                  </a:ext>
                </a:extLst>
              </p:cNvPr>
              <p:cNvSpPr/>
              <p:nvPr/>
            </p:nvSpPr>
            <p:spPr>
              <a:xfrm>
                <a:off x="4976057" y="1369717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5068907"/>
                  <a:satOff val="-13064"/>
                  <a:lumOff val="-8824"/>
                  <a:alphaOff val="0"/>
                </a:schemeClr>
              </a:fillRef>
              <a:effectRef idx="1">
                <a:schemeClr val="accent5">
                  <a:hueOff val="-5068907"/>
                  <a:satOff val="-13064"/>
                  <a:lumOff val="-8824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與實習機構</a:t>
                </a:r>
                <a:endParaRPr lang="en-US" altLang="zh-TW" sz="1600" kern="1200" baseline="0" dirty="0">
                  <a:solidFill>
                    <a:srgbClr val="000000"/>
                  </a:solidFill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完成簽約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1533E2F3-D54D-4728-9042-3D2D34FD9153}"/>
                  </a:ext>
                </a:extLst>
              </p:cNvPr>
              <p:cNvSpPr/>
              <p:nvPr/>
            </p:nvSpPr>
            <p:spPr>
              <a:xfrm rot="5400000">
                <a:off x="4724978" y="4256201"/>
                <a:ext cx="1303960" cy="157654"/>
              </a:xfrm>
              <a:prstGeom prst="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6758543"/>
                  <a:satOff val="-17419"/>
                  <a:lumOff val="-11765"/>
                  <a:alphaOff val="0"/>
                </a:schemeClr>
              </a:fillRef>
              <a:effectRef idx="1">
                <a:schemeClr val="accent5">
                  <a:hueOff val="-6758543"/>
                  <a:satOff val="-17419"/>
                  <a:lumOff val="-11765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8" name="手繪多邊形: 圖案 47">
                <a:extLst>
                  <a:ext uri="{FF2B5EF4-FFF2-40B4-BE49-F238E27FC236}">
                    <a16:creationId xmlns:a16="http://schemas.microsoft.com/office/drawing/2014/main" id="{40BC453B-AFEB-48B6-A0A9-881456E70B43}"/>
                  </a:ext>
                </a:extLst>
              </p:cNvPr>
              <p:cNvSpPr/>
              <p:nvPr/>
            </p:nvSpPr>
            <p:spPr>
              <a:xfrm>
                <a:off x="4976057" y="3165301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5913725"/>
                  <a:satOff val="-15242"/>
                  <a:lumOff val="-10294"/>
                  <a:alphaOff val="0"/>
                </a:schemeClr>
              </a:fillRef>
              <a:effectRef idx="1">
                <a:schemeClr val="accent5">
                  <a:hueOff val="-5913725"/>
                  <a:satOff val="-15242"/>
                  <a:lumOff val="-10294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kumimoji="0" lang="zh-TW" altLang="en-US" sz="1600" b="0" i="0" u="none" strike="noStrike" kern="1200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實習生統一投保學生平安險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  <p:sp>
            <p:nvSpPr>
              <p:cNvPr id="49" name="手繪多邊形: 圖案 48">
                <a:extLst>
                  <a:ext uri="{FF2B5EF4-FFF2-40B4-BE49-F238E27FC236}">
                    <a16:creationId xmlns:a16="http://schemas.microsoft.com/office/drawing/2014/main" id="{21CCD76E-4788-41D0-A4B0-5D68FD7E5825}"/>
                  </a:ext>
                </a:extLst>
              </p:cNvPr>
              <p:cNvSpPr/>
              <p:nvPr/>
            </p:nvSpPr>
            <p:spPr>
              <a:xfrm>
                <a:off x="4976056" y="4960885"/>
                <a:ext cx="1751715" cy="1051029"/>
              </a:xfrm>
              <a:custGeom>
                <a:avLst/>
                <a:gdLst>
                  <a:gd name="connsiteX0" fmla="*/ 0 w 1751715"/>
                  <a:gd name="connsiteY0" fmla="*/ 105103 h 1051029"/>
                  <a:gd name="connsiteX1" fmla="*/ 105103 w 1751715"/>
                  <a:gd name="connsiteY1" fmla="*/ 0 h 1051029"/>
                  <a:gd name="connsiteX2" fmla="*/ 1646612 w 1751715"/>
                  <a:gd name="connsiteY2" fmla="*/ 0 h 1051029"/>
                  <a:gd name="connsiteX3" fmla="*/ 1751715 w 1751715"/>
                  <a:gd name="connsiteY3" fmla="*/ 105103 h 1051029"/>
                  <a:gd name="connsiteX4" fmla="*/ 1751715 w 1751715"/>
                  <a:gd name="connsiteY4" fmla="*/ 945926 h 1051029"/>
                  <a:gd name="connsiteX5" fmla="*/ 1646612 w 1751715"/>
                  <a:gd name="connsiteY5" fmla="*/ 1051029 h 1051029"/>
                  <a:gd name="connsiteX6" fmla="*/ 105103 w 1751715"/>
                  <a:gd name="connsiteY6" fmla="*/ 1051029 h 1051029"/>
                  <a:gd name="connsiteX7" fmla="*/ 0 w 1751715"/>
                  <a:gd name="connsiteY7" fmla="*/ 945926 h 1051029"/>
                  <a:gd name="connsiteX8" fmla="*/ 0 w 1751715"/>
                  <a:gd name="connsiteY8" fmla="*/ 105103 h 1051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1715" h="1051029">
                    <a:moveTo>
                      <a:pt x="0" y="105103"/>
                    </a:moveTo>
                    <a:cubicBezTo>
                      <a:pt x="0" y="47056"/>
                      <a:pt x="47056" y="0"/>
                      <a:pt x="105103" y="0"/>
                    </a:cubicBezTo>
                    <a:lnTo>
                      <a:pt x="1646612" y="0"/>
                    </a:lnTo>
                    <a:cubicBezTo>
                      <a:pt x="1704659" y="0"/>
                      <a:pt x="1751715" y="47056"/>
                      <a:pt x="1751715" y="105103"/>
                    </a:cubicBezTo>
                    <a:lnTo>
                      <a:pt x="1751715" y="945926"/>
                    </a:lnTo>
                    <a:cubicBezTo>
                      <a:pt x="1751715" y="1003973"/>
                      <a:pt x="1704659" y="1051029"/>
                      <a:pt x="1646612" y="1051029"/>
                    </a:cubicBezTo>
                    <a:lnTo>
                      <a:pt x="105103" y="1051029"/>
                    </a:lnTo>
                    <a:cubicBezTo>
                      <a:pt x="47056" y="1051029"/>
                      <a:pt x="0" y="1003973"/>
                      <a:pt x="0" y="945926"/>
                    </a:cubicBezTo>
                    <a:lnTo>
                      <a:pt x="0" y="105103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5">
                  <a:hueOff val="-6758543"/>
                  <a:satOff val="-17419"/>
                  <a:lumOff val="-11765"/>
                  <a:alphaOff val="0"/>
                </a:schemeClr>
              </a:fillRef>
              <a:effectRef idx="1">
                <a:schemeClr val="accent5">
                  <a:hueOff val="-6758543"/>
                  <a:satOff val="-17419"/>
                  <a:lumOff val="-11765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91744" tIns="91744" rIns="91744" bIns="91744" numCol="1" spcCol="1270" anchor="ctr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</a:pPr>
                <a:r>
                  <a:rPr lang="zh-TW" altLang="en-US" sz="1600" kern="1200" baseline="0" dirty="0">
                    <a:solidFill>
                      <a:srgbClr val="000000"/>
                    </a:solidFill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實習</a:t>
                </a:r>
                <a:r>
                  <a:rPr kumimoji="0" lang="zh-TW" altLang="en-US" sz="1600" b="0" i="0" u="none" strike="noStrike" kern="1200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生到企業報到，開始實習</a:t>
                </a:r>
                <a:endParaRPr lang="zh-TW" altLang="en-US" sz="1600" kern="1200" baseline="0" dirty="0">
                  <a:latin typeface="Calibri" panose="020F0502020204030204" pitchFamily="34" charset="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BB67167B-D5EF-45BD-BEB4-F23880A89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734" y="570049"/>
              <a:ext cx="587853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1231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indent="0" algn="ctr" defTabSz="914400"/>
              <a:r>
                <a:rPr lang="zh-TW" altLang="en-US" sz="2400" b="1" u="sng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生技製藥經營管理科</a:t>
              </a:r>
              <a:r>
                <a:rPr lang="en-US" altLang="zh-TW" sz="2400" b="1" u="sng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-</a:t>
              </a:r>
              <a:r>
                <a:rPr lang="zh-TW" altLang="zh-TW" sz="2400" b="1" u="sng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校外專業實習流程圖</a:t>
              </a:r>
              <a:endParaRPr lang="zh-TW" altLang="zh-TW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628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266</Words>
  <Application>Microsoft Office PowerPoint</Application>
  <PresentationFormat>寬螢幕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Nicholas Ray</dc:creator>
  <cp:lastModifiedBy>Nicholas Ray</cp:lastModifiedBy>
  <cp:revision>44</cp:revision>
  <dcterms:created xsi:type="dcterms:W3CDTF">2023-11-09T02:43:31Z</dcterms:created>
  <dcterms:modified xsi:type="dcterms:W3CDTF">2025-02-25T08:44:05Z</dcterms:modified>
</cp:coreProperties>
</file>